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42" roundtripDataSignature="AMtx7mi6UfShIm/88O4U+QUunwFSbMh91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customschemas.google.com/relationships/presentationmetadata" Target="metadata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5" name="Google Shape;7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4323201f11_3_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4323201f11_3_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34323201f11_3_37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4323201f11_3_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4323201f11_3_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34323201f11_3_4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4323201f11_3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4323201f11_3_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4323201f11_3_47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4323201f11_3_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4323201f11_3_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4323201f11_3_5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3" name="Google Shape;18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4" name="Google Shape;184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2da0bd41f_0_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3" name="Google Shape;193;g342da0bd41f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4" name="Google Shape;194;g342da0bd41f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4323201f11_3_14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7" name="Google Shape;207;g34323201f11_3_1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8" name="Google Shape;208;g34323201f11_3_1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4323201f11_3_7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0" name="Google Shape;220;g34323201f11_3_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1" name="Google Shape;221;g34323201f11_3_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4323201f11_3_158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1" name="Google Shape;231;g34323201f11_3_1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2" name="Google Shape;232;g34323201f11_3_1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4323201f11_3_219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6" name="Google Shape;246;g34323201f11_3_2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7" name="Google Shape;247;g34323201f11_3_2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4323201f11_3_1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4323201f11_3_1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34323201f11_3_13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4323201f11_3_20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8" name="Google Shape;258;g34323201f11_3_2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9" name="Google Shape;259;g34323201f11_3_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4323201f11_3_187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1" name="Google Shape;271;g34323201f11_3_18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2" name="Google Shape;272;g34323201f11_3_1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4323201f11_3_6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2" name="Google Shape;282;g34323201f11_3_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3" name="Google Shape;283;g34323201f11_3_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4323201f11_3_249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4" name="Google Shape;294;g34323201f11_3_2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5" name="Google Shape;295;g34323201f11_3_2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4323201f11_3_23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6" name="Google Shape;306;g34323201f11_3_2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7" name="Google Shape;307;g34323201f11_3_2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4323201f11_3_26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8" name="Google Shape;318;g34323201f11_3_2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9" name="Google Shape;319;g34323201f11_3_2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4323201f11_3_28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0" name="Google Shape;330;g34323201f11_3_2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1" name="Google Shape;331;g34323201f11_3_2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4323201f11_3_29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2" name="Google Shape;342;g34323201f11_3_2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3" name="Google Shape;343;g34323201f11_3_2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4323201f11_3_8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7" name="Google Shape;357;g34323201f11_3_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8" name="Google Shape;358;g34323201f11_3_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4323201f11_3_309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9" name="Google Shape;369;g34323201f11_3_30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0" name="Google Shape;370;g34323201f11_3_3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4323201f11_2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4323201f11_2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34323201f11_2_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4323201f11_3_91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1" name="Google Shape;381;g34323201f11_3_9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2" name="Google Shape;382;g34323201f11_3_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4323201f11_3_33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2" name="Google Shape;392;g34323201f11_3_3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3" name="Google Shape;393;g34323201f11_3_3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4323201f11_3_347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4" name="Google Shape;404;g34323201f11_3_3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5" name="Google Shape;405;g34323201f11_3_3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4323201f11_3_359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6" name="Google Shape;416;g34323201f11_3_3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7" name="Google Shape;417;g34323201f11_3_35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4323201f11_3_10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8" name="Google Shape;428;g34323201f11_3_10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9" name="Google Shape;429;g34323201f11_3_1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4323201f11_3_3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4323201f11_3_3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g34323201f11_3_32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4323201f11_3_10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4323201f11_3_1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34323201f11_3_109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4323201f11_2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4323201f11_2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34323201f11_2_18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4323201f11_2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4323201f11_2_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4323201f11_2_3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4323201f11_3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4323201f11_3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4323201f11_3_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4323201f11_3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4323201f11_3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34323201f11_3_1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323201f11_3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4323201f11_3_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34323201f11_3_2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323201f11_3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323201f11_3_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34323201f11_3_3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43800" y="6118225"/>
            <a:ext cx="968375" cy="434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-76200"/>
            <a:ext cx="9144000" cy="2895600"/>
          </a:xfrm>
          <a:prstGeom prst="rect">
            <a:avLst/>
          </a:prstGeom>
          <a:gradFill>
            <a:gsLst>
              <a:gs pos="0">
                <a:srgbClr val="333333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609600" y="6172200"/>
            <a:ext cx="50181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Boston University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>
                <a:solidFill>
                  <a:schemeClr val="dk1"/>
                </a:solidFill>
              </a:rPr>
              <a:t>Department of Electrical &amp; </a:t>
            </a:r>
            <a:r>
              <a:rPr lang="en-US" sz="1200">
                <a:solidFill>
                  <a:schemeClr val="dk1"/>
                </a:solidFill>
              </a:rPr>
              <a:t>Computer Engineering</a:t>
            </a:r>
            <a:endParaRPr/>
          </a:p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685800" y="3200400"/>
            <a:ext cx="7772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None/>
              <a:defRPr sz="1800">
                <a:solidFill>
                  <a:srgbClr val="CCCCCC"/>
                </a:solidFill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type="ctrTitle"/>
          </p:nvPr>
        </p:nvSpPr>
        <p:spPr>
          <a:xfrm>
            <a:off x="685800" y="16002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>
  <p:cSld name="Vertical Title and 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/>
        </p:nvSpPr>
        <p:spPr>
          <a:xfrm>
            <a:off x="6477000" y="730250"/>
            <a:ext cx="2303463" cy="4984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Click to edit Master title style</a:t>
            </a:r>
            <a:endParaRPr/>
          </a:p>
        </p:txBody>
      </p:sp>
      <p:sp>
        <p:nvSpPr>
          <p:cNvPr id="69" name="Google Shape;69;p13"/>
          <p:cNvSpPr txBox="1"/>
          <p:nvPr>
            <p:ph idx="1" type="body"/>
          </p:nvPr>
        </p:nvSpPr>
        <p:spPr>
          <a:xfrm>
            <a:off x="609599" y="729512"/>
            <a:ext cx="5638801" cy="4985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609600" y="1828800"/>
            <a:ext cx="79248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6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609600" y="1828800"/>
            <a:ext cx="38862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4648200" y="1828800"/>
            <a:ext cx="38862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9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0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SzPts val="3200"/>
              <a:buChar char="▪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SzPts val="2400"/>
              <a:buChar char="▪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11"/>
          <p:cNvSpPr txBox="1"/>
          <p:nvPr>
            <p:ph idx="2" type="body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1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2"/>
          <p:cNvSpPr/>
          <p:nvPr>
            <p:ph idx="2" type="pic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2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2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/>
          <p:nvPr/>
        </p:nvSpPr>
        <p:spPr>
          <a:xfrm>
            <a:off x="0" y="-42863"/>
            <a:ext cx="9144000" cy="347663"/>
          </a:xfrm>
          <a:prstGeom prst="rect">
            <a:avLst/>
          </a:prstGeom>
          <a:gradFill>
            <a:gsLst>
              <a:gs pos="0">
                <a:srgbClr val="333333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3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" type="body"/>
          </p:nvPr>
        </p:nvSpPr>
        <p:spPr>
          <a:xfrm>
            <a:off x="609600" y="1828800"/>
            <a:ext cx="79248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3"/>
          <p:cNvSpPr txBox="1"/>
          <p:nvPr/>
        </p:nvSpPr>
        <p:spPr>
          <a:xfrm>
            <a:off x="609600" y="1524000"/>
            <a:ext cx="7924800" cy="274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Boston University</a:t>
            </a: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Slideshow Title Goes Here</a:t>
            </a:r>
            <a:endParaRPr/>
          </a:p>
        </p:txBody>
      </p:sp>
      <p:pic>
        <p:nvPicPr>
          <p:cNvPr id="15" name="Google Shape;15;p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543800" y="6118225"/>
            <a:ext cx="968375" cy="43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baseline="30000" i="0" sz="12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>
            <a:off x="609600" y="6172200"/>
            <a:ext cx="53370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Boston University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>
                <a:solidFill>
                  <a:schemeClr val="dk1"/>
                </a:solidFill>
              </a:rPr>
              <a:t>Department of Electrical &amp; Computer Engineering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britannica.com/technology/Git#:~:text=In%202023%20Stack%20Overflow%2C%20a%20coding%20forum%20site%2C%20reported%20that%20its%20survey%20of%20more%20than%2073%2C000%20software%20developers%20had%20found%20that%2093%20percent%20of%20respondents%20were%20using%20Git%20as%20their%20primary%20version%20control%20system." TargetMode="External"/><Relationship Id="rId4" Type="http://schemas.openxmlformats.org/officeDocument/2006/relationships/image" Target="../media/image20.png"/><Relationship Id="rId5" Type="http://schemas.openxmlformats.org/officeDocument/2006/relationships/hyperlink" Target="https://www.britannica.com/technology/GitHub" TargetMode="External"/><Relationship Id="rId6" Type="http://schemas.openxmlformats.org/officeDocument/2006/relationships/hyperlink" Target="https://git-scm.com/download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docs.github.com/en/pull-requests/collaborating-with-pull-requests/proposing-changes-to-your-work-with-pull-requests/about-branches" TargetMode="External"/><Relationship Id="rId4" Type="http://schemas.openxmlformats.org/officeDocument/2006/relationships/image" Target="../media/image24.png"/><Relationship Id="rId5" Type="http://schemas.openxmlformats.org/officeDocument/2006/relationships/image" Target="../media/image2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raphite.dev/guides/git-commit-to-new-branch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w3schools.com/git/git_branch_merge.asp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hyperlink" Target="https://github.com/robertgshaw2-redhat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pages.github.com/" TargetMode="External"/><Relationship Id="rId4" Type="http://schemas.openxmlformats.org/officeDocument/2006/relationships/hyperlink" Target="https://docs.github.com/en/actions/writing-workflows/quickstart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docs.github.com/en/actions/writing-workflows/quickstart" TargetMode="External"/><Relationship Id="rId4" Type="http://schemas.openxmlformats.org/officeDocument/2006/relationships/image" Target="../media/image3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docs.github.com/en/actions/writing-workflows/quickstart" TargetMode="External"/><Relationship Id="rId4" Type="http://schemas.openxmlformats.org/officeDocument/2006/relationships/image" Target="../media/image3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github.com/vkola-lab/PodGPT" TargetMode="External"/><Relationship Id="rId4" Type="http://schemas.openxmlformats.org/officeDocument/2006/relationships/image" Target="../media/image2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hyperlink" Target="https://github.com/robertgshaw2-redha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hyperlink" Target="https://www.markdownguide.org/basic-syntax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"/>
          <p:cNvSpPr txBox="1"/>
          <p:nvPr>
            <p:ph type="ctrTitle"/>
          </p:nvPr>
        </p:nvSpPr>
        <p:spPr>
          <a:xfrm>
            <a:off x="634925" y="16205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GitHub: Building Your Coding Profile </a:t>
            </a:r>
            <a:endParaRPr sz="3400"/>
          </a:p>
        </p:txBody>
      </p:sp>
      <p:sp>
        <p:nvSpPr>
          <p:cNvPr id="78" name="Google Shape;78;p1"/>
          <p:cNvSpPr txBox="1"/>
          <p:nvPr>
            <p:ph idx="1" type="subTitle"/>
          </p:nvPr>
        </p:nvSpPr>
        <p:spPr>
          <a:xfrm>
            <a:off x="685800" y="3429000"/>
            <a:ext cx="7772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400">
                <a:solidFill>
                  <a:srgbClr val="333333"/>
                </a:solidFill>
              </a:rPr>
              <a:t>Teaching Assistants</a:t>
            </a:r>
            <a:endParaRPr b="1" sz="24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400">
                <a:solidFill>
                  <a:srgbClr val="333333"/>
                </a:solidFill>
              </a:rPr>
              <a:t>Boston University</a:t>
            </a:r>
            <a:endParaRPr sz="24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400">
                <a:solidFill>
                  <a:srgbClr val="333333"/>
                </a:solidFill>
              </a:rPr>
              <a:t>Mar. 24th, 2025</a:t>
            </a:r>
            <a:endParaRPr sz="2400">
              <a:solidFill>
                <a:srgbClr val="333333"/>
              </a:solidFill>
            </a:endParaRPr>
          </a:p>
        </p:txBody>
      </p:sp>
      <p:pic>
        <p:nvPicPr>
          <p:cNvPr id="79" name="Google Shape;79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9250" y="3429000"/>
            <a:ext cx="1630725" cy="163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g34323201f11_3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76017"/>
            <a:ext cx="9144003" cy="578198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34323201f11_3_37"/>
          <p:cNvSpPr txBox="1"/>
          <p:nvPr>
            <p:ph idx="4294967295" type="subTitle"/>
          </p:nvPr>
        </p:nvSpPr>
        <p:spPr>
          <a:xfrm>
            <a:off x="1943550" y="387250"/>
            <a:ext cx="52569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3200">
                <a:solidFill>
                  <a:srgbClr val="FF0000"/>
                </a:solidFill>
              </a:rPr>
              <a:t>Issues</a:t>
            </a:r>
            <a:endParaRPr b="1" sz="3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g34323201f11_3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84965"/>
            <a:ext cx="9144003" cy="577303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34323201f11_3_42"/>
          <p:cNvSpPr txBox="1"/>
          <p:nvPr>
            <p:ph idx="4294967295" type="subTitle"/>
          </p:nvPr>
        </p:nvSpPr>
        <p:spPr>
          <a:xfrm>
            <a:off x="1943550" y="397425"/>
            <a:ext cx="52569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3200">
                <a:solidFill>
                  <a:srgbClr val="FF0000"/>
                </a:solidFill>
              </a:rPr>
              <a:t>Pull request</a:t>
            </a:r>
            <a:endParaRPr b="1" sz="3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g34323201f11_3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5584927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34323201f11_3_47"/>
          <p:cNvSpPr txBox="1"/>
          <p:nvPr>
            <p:ph idx="4294967295" type="subTitle"/>
          </p:nvPr>
        </p:nvSpPr>
        <p:spPr>
          <a:xfrm>
            <a:off x="376625" y="3368600"/>
            <a:ext cx="20877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3200">
                <a:solidFill>
                  <a:srgbClr val="FF0000"/>
                </a:solidFill>
              </a:rPr>
              <a:t>Projects</a:t>
            </a:r>
            <a:endParaRPr b="1" sz="3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g34323201f11_3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663" y="-26438"/>
            <a:ext cx="8190674" cy="691087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34323201f11_3_52"/>
          <p:cNvSpPr txBox="1"/>
          <p:nvPr>
            <p:ph idx="4294967295" type="subTitle"/>
          </p:nvPr>
        </p:nvSpPr>
        <p:spPr>
          <a:xfrm>
            <a:off x="2642850" y="957100"/>
            <a:ext cx="49296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3200">
                <a:solidFill>
                  <a:srgbClr val="FF0000"/>
                </a:solidFill>
              </a:rPr>
              <a:t>Roadmap/Status board</a:t>
            </a:r>
            <a:endParaRPr b="1" sz="3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</a:t>
            </a:r>
            <a:r>
              <a:rPr lang="en-US"/>
              <a:t>Building Your Coding Profile</a:t>
            </a:r>
            <a:endParaRPr/>
          </a:p>
        </p:txBody>
      </p:sp>
      <p:sp>
        <p:nvSpPr>
          <p:cNvPr id="187" name="Google Shape;187;p2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8" name="Google Shape;188;p2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Outline</a:t>
            </a:r>
            <a:endParaRPr sz="3200"/>
          </a:p>
        </p:txBody>
      </p:sp>
      <p:sp>
        <p:nvSpPr>
          <p:cNvPr id="189" name="Google Shape;189;p2"/>
          <p:cNvSpPr txBox="1"/>
          <p:nvPr>
            <p:ph idx="1" type="body"/>
          </p:nvPr>
        </p:nvSpPr>
        <p:spPr>
          <a:xfrm>
            <a:off x="609600" y="1574425"/>
            <a:ext cx="7924800" cy="51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Char char="▪"/>
            </a:pPr>
            <a:r>
              <a:rPr lang="en-US"/>
              <a:t>Git &amp; GitHub</a:t>
            </a:r>
            <a:endParaRPr/>
          </a:p>
          <a:p>
            <a:pPr indent="-3810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Char char="▪"/>
            </a:pPr>
            <a:r>
              <a:rPr lang="en-US"/>
              <a:t>Basic Git Commands</a:t>
            </a:r>
            <a:endParaRPr/>
          </a:p>
          <a:p>
            <a:pPr indent="-3810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Char char="▪"/>
            </a:pPr>
            <a:r>
              <a:rPr lang="en-US"/>
              <a:t>Pull Requests &amp; Code Review</a:t>
            </a:r>
            <a:endParaRPr/>
          </a:p>
          <a:p>
            <a:pPr indent="-3810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Char char="▪"/>
            </a:pPr>
            <a:r>
              <a:rPr lang="en-US"/>
              <a:t>Branches and Merging</a:t>
            </a:r>
            <a:endParaRPr/>
          </a:p>
          <a:p>
            <a:pPr indent="-3810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Char char="▪"/>
            </a:pPr>
            <a:r>
              <a:rPr lang="en-US"/>
              <a:t>Actions &amp; Automating Tests</a:t>
            </a:r>
            <a:endParaRPr/>
          </a:p>
          <a:p>
            <a:pPr indent="-3810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Char char="▪"/>
            </a:pPr>
            <a:r>
              <a:rPr lang="en-US"/>
              <a:t>README Examples</a:t>
            </a:r>
            <a:endParaRPr sz="3000"/>
          </a:p>
        </p:txBody>
      </p:sp>
      <p:sp>
        <p:nvSpPr>
          <p:cNvPr id="190" name="Google Shape;190;p2"/>
          <p:cNvSpPr/>
          <p:nvPr/>
        </p:nvSpPr>
        <p:spPr>
          <a:xfrm>
            <a:off x="-2060575" y="-676275"/>
            <a:ext cx="1841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42da0bd41f_0_6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7" name="Google Shape;197;g342da0bd41f_0_6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1 - Git and GitHub</a:t>
            </a:r>
            <a:endParaRPr/>
          </a:p>
        </p:txBody>
      </p:sp>
      <p:sp>
        <p:nvSpPr>
          <p:cNvPr id="198" name="Google Shape;198;g342da0bd41f_0_6"/>
          <p:cNvSpPr txBox="1"/>
          <p:nvPr>
            <p:ph idx="1" type="body"/>
          </p:nvPr>
        </p:nvSpPr>
        <p:spPr>
          <a:xfrm>
            <a:off x="609600" y="1326800"/>
            <a:ext cx="79248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Char char="▪"/>
            </a:pPr>
            <a:r>
              <a:rPr b="1" lang="en-US"/>
              <a:t>Git</a:t>
            </a:r>
            <a:endParaRPr b="1"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b="1" lang="en-US"/>
              <a:t>Developer: </a:t>
            </a:r>
            <a:r>
              <a:rPr lang="en-US"/>
              <a:t>Linus Torvalds</a:t>
            </a:r>
            <a:endParaRPr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/>
              <a:t>Initially for Linux projects</a:t>
            </a:r>
            <a:endParaRPr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/>
              <a:t>Extend to collaborative &amp; open-source projects</a:t>
            </a:r>
            <a:endParaRPr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b="1" lang="en-US">
                <a:solidFill>
                  <a:srgbClr val="FF0000"/>
                </a:solidFill>
              </a:rPr>
              <a:t>V</a:t>
            </a:r>
            <a:r>
              <a:rPr b="1" lang="en-US" sz="1800">
                <a:solidFill>
                  <a:srgbClr val="FF0000"/>
                </a:solidFill>
              </a:rPr>
              <a:t>ersion control</a:t>
            </a:r>
            <a:r>
              <a:rPr lang="en-US" sz="1800"/>
              <a:t> system </a:t>
            </a:r>
            <a:endParaRPr sz="1800"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/>
              <a:t>T</a:t>
            </a:r>
            <a:r>
              <a:rPr lang="en-US" sz="1800"/>
              <a:t>racks changes in files</a:t>
            </a:r>
            <a:endParaRPr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b="1" lang="en-US"/>
              <a:t>Multiple branches</a:t>
            </a:r>
            <a:r>
              <a:rPr lang="en-US"/>
              <a:t> </a:t>
            </a:r>
            <a:r>
              <a:rPr lang="en-US"/>
              <a:t>support</a:t>
            </a:r>
            <a:endParaRPr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b="1" lang="en-US"/>
              <a:t>Multiple user</a:t>
            </a:r>
            <a:r>
              <a:rPr lang="en-US"/>
              <a:t> support</a:t>
            </a:r>
            <a:endParaRPr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b="1" lang="en-US"/>
              <a:t>Codes merging</a:t>
            </a:r>
            <a:endParaRPr b="1"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/>
              <a:t>In 2023,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93% developers</a:t>
            </a:r>
            <a:r>
              <a:rPr lang="en-US"/>
              <a:t> use GitHub</a:t>
            </a:r>
            <a:endParaRPr/>
          </a:p>
          <a:p>
            <a:pPr indent="-171450" lvl="1" marL="742950" rtl="0" algn="l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199" name="Google Shape;199;g342da0bd41f_0_6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342da0bd41f_0_6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pic>
        <p:nvPicPr>
          <p:cNvPr id="201" name="Google Shape;201;g342da0bd41f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6125" y="1447800"/>
            <a:ext cx="2748375" cy="40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g342da0bd41f_0_6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342da0bd41f_0_6"/>
          <p:cNvSpPr txBox="1"/>
          <p:nvPr/>
        </p:nvSpPr>
        <p:spPr>
          <a:xfrm>
            <a:off x="73850" y="6457800"/>
            <a:ext cx="523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Credit: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https://www.britannica.com/technology/GitHub</a:t>
            </a:r>
            <a:endParaRPr/>
          </a:p>
        </p:txBody>
      </p:sp>
      <p:sp>
        <p:nvSpPr>
          <p:cNvPr id="204" name="Google Shape;204;g342da0bd41f_0_6"/>
          <p:cNvSpPr txBox="1"/>
          <p:nvPr/>
        </p:nvSpPr>
        <p:spPr>
          <a:xfrm>
            <a:off x="609600" y="5771275"/>
            <a:ext cx="792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/>
              <a:t>Download</a:t>
            </a:r>
            <a:r>
              <a:rPr lang="en-US" sz="2800"/>
              <a:t>: </a:t>
            </a:r>
            <a:r>
              <a:rPr lang="en-US" sz="2800" u="sng">
                <a:solidFill>
                  <a:schemeClr val="hlink"/>
                </a:solidFill>
                <a:hlinkClick r:id="rId6"/>
              </a:rPr>
              <a:t>https://git-scm.com/downloads</a:t>
            </a:r>
            <a:endParaRPr sz="2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4323201f11_3_143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1" name="Google Shape;211;g34323201f11_3_143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1 - Git and GitHub</a:t>
            </a:r>
            <a:endParaRPr/>
          </a:p>
        </p:txBody>
      </p:sp>
      <p:sp>
        <p:nvSpPr>
          <p:cNvPr id="212" name="Google Shape;212;g34323201f11_3_143"/>
          <p:cNvSpPr txBox="1"/>
          <p:nvPr>
            <p:ph idx="1" type="body"/>
          </p:nvPr>
        </p:nvSpPr>
        <p:spPr>
          <a:xfrm>
            <a:off x="609600" y="1326800"/>
            <a:ext cx="79248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Char char="▪"/>
            </a:pPr>
            <a:r>
              <a:rPr b="1" lang="en-US"/>
              <a:t>Git</a:t>
            </a:r>
            <a:r>
              <a:rPr b="1" lang="en-US"/>
              <a:t>Hub</a:t>
            </a:r>
            <a:endParaRPr b="1"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b="1" lang="en-US"/>
              <a:t>Cloud-based platform</a:t>
            </a:r>
            <a:endParaRPr b="1"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b="1" lang="en-US"/>
              <a:t>GitHub copilot</a:t>
            </a:r>
            <a:endParaRPr b="1"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b="1" lang="en-US"/>
              <a:t>create, store, manage, and share codes</a:t>
            </a:r>
            <a:endParaRPr b="1"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b="1" lang="en-US"/>
              <a:t>Create and store</a:t>
            </a:r>
            <a:r>
              <a:rPr lang="en-US"/>
              <a:t> your code in a repository</a:t>
            </a:r>
            <a:endParaRPr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b="1" lang="en-US"/>
              <a:t>Share</a:t>
            </a:r>
            <a:r>
              <a:rPr lang="en-US"/>
              <a:t> your work</a:t>
            </a:r>
            <a:endParaRPr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/>
              <a:t>Let others </a:t>
            </a:r>
            <a:r>
              <a:rPr b="1" lang="en-US"/>
              <a:t>review</a:t>
            </a:r>
            <a:r>
              <a:rPr lang="en-US"/>
              <a:t> your code and make suggestions</a:t>
            </a:r>
            <a:endParaRPr/>
          </a:p>
          <a:p>
            <a:pPr indent="-2857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b="1" lang="en-US"/>
              <a:t>Collaborate</a:t>
            </a:r>
            <a:r>
              <a:rPr lang="en-US"/>
              <a:t> on a shared project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213" name="Google Shape;213;g34323201f11_3_143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34323201f11_3_143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215" name="Google Shape;215;g34323201f11_3_143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g34323201f11_3_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7275" y="2326013"/>
            <a:ext cx="1630725" cy="16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g34323201f11_3_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9138" y="4834950"/>
            <a:ext cx="6645727" cy="182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4323201f11_3_73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4" name="Google Shape;224;g34323201f11_3_73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2 - Basic Git Commands</a:t>
            </a:r>
            <a:endParaRPr/>
          </a:p>
        </p:txBody>
      </p:sp>
      <p:sp>
        <p:nvSpPr>
          <p:cNvPr id="225" name="Google Shape;225;g34323201f11_3_73"/>
          <p:cNvSpPr txBox="1"/>
          <p:nvPr>
            <p:ph idx="1" type="body"/>
          </p:nvPr>
        </p:nvSpPr>
        <p:spPr>
          <a:xfrm>
            <a:off x="609600" y="1326800"/>
            <a:ext cx="79248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 sz="1800"/>
              <a:t>Download Codes (manually)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226" name="Google Shape;226;g34323201f11_3_73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34323201f11_3_73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pic>
        <p:nvPicPr>
          <p:cNvPr id="228" name="Google Shape;228;g34323201f11_3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050" y="1830800"/>
            <a:ext cx="7924797" cy="502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4323201f11_3_158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5" name="Google Shape;235;g34323201f11_3_158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2 - Basic Git Commands</a:t>
            </a:r>
            <a:endParaRPr/>
          </a:p>
        </p:txBody>
      </p:sp>
      <p:sp>
        <p:nvSpPr>
          <p:cNvPr id="236" name="Google Shape;236;g34323201f11_3_158"/>
          <p:cNvSpPr txBox="1"/>
          <p:nvPr>
            <p:ph idx="1" type="body"/>
          </p:nvPr>
        </p:nvSpPr>
        <p:spPr>
          <a:xfrm>
            <a:off x="609600" y="1313175"/>
            <a:ext cx="85344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Download Codes</a:t>
            </a:r>
            <a:endParaRPr b="1" sz="2100"/>
          </a:p>
          <a:p>
            <a:pPr indent="-285750" lvl="1" marL="7429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Copy the link of this repo </a:t>
            </a:r>
            <a:endParaRPr/>
          </a:p>
          <a:p>
            <a:pPr indent="-285750" lvl="1" marL="7429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git clone https://github.com/vllm-project/vllm.git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237" name="Google Shape;237;g34323201f11_3_158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34323201f11_3_158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pic>
        <p:nvPicPr>
          <p:cNvPr id="239" name="Google Shape;239;g34323201f11_3_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450" y="2383750"/>
            <a:ext cx="3556750" cy="2754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g34323201f11_3_158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g34323201f11_3_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1775" y="4241976"/>
            <a:ext cx="7502223" cy="2860949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g34323201f11_3_158"/>
          <p:cNvSpPr txBox="1"/>
          <p:nvPr>
            <p:ph idx="4294967295" type="subTitle"/>
          </p:nvPr>
        </p:nvSpPr>
        <p:spPr>
          <a:xfrm>
            <a:off x="3962400" y="2753775"/>
            <a:ext cx="51054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3200">
                <a:solidFill>
                  <a:srgbClr val="FF0000"/>
                </a:solidFill>
              </a:rPr>
              <a:t>Step 1: copy the link</a:t>
            </a:r>
            <a:endParaRPr b="1" sz="3200">
              <a:solidFill>
                <a:srgbClr val="FF0000"/>
              </a:solidFill>
            </a:endParaRPr>
          </a:p>
        </p:txBody>
      </p:sp>
      <p:sp>
        <p:nvSpPr>
          <p:cNvPr id="243" name="Google Shape;243;g34323201f11_3_158"/>
          <p:cNvSpPr txBox="1"/>
          <p:nvPr>
            <p:ph idx="4294967295" type="subTitle"/>
          </p:nvPr>
        </p:nvSpPr>
        <p:spPr>
          <a:xfrm>
            <a:off x="3962400" y="3497863"/>
            <a:ext cx="51054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3200">
                <a:solidFill>
                  <a:srgbClr val="FF0000"/>
                </a:solidFill>
              </a:rPr>
              <a:t>Step 2: </a:t>
            </a:r>
            <a:r>
              <a:rPr b="1" lang="en-US" sz="32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git clone </a:t>
            </a:r>
            <a:r>
              <a:rPr b="1" lang="en-US" sz="32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link</a:t>
            </a:r>
            <a:endParaRPr b="1" sz="320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4323201f11_3_219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0" name="Google Shape;250;g34323201f11_3_219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2 - Basic Git Commands</a:t>
            </a:r>
            <a:endParaRPr/>
          </a:p>
        </p:txBody>
      </p:sp>
      <p:sp>
        <p:nvSpPr>
          <p:cNvPr id="251" name="Google Shape;251;g34323201f11_3_219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34323201f11_3_219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253" name="Google Shape;253;g34323201f11_3_219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34323201f11_3_219"/>
          <p:cNvSpPr txBox="1"/>
          <p:nvPr>
            <p:ph idx="1" type="body"/>
          </p:nvPr>
        </p:nvSpPr>
        <p:spPr>
          <a:xfrm>
            <a:off x="609600" y="1313175"/>
            <a:ext cx="87549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Upload Codes → </a:t>
            </a:r>
            <a:r>
              <a:rPr b="1" lang="en-US" sz="2100"/>
              <a:t>First create a repo on your profile</a:t>
            </a:r>
            <a:br>
              <a:rPr b="1" lang="en-US" sz="2100"/>
            </a:br>
            <a:br>
              <a:rPr b="1" lang="en-US" sz="2100"/>
            </a:br>
            <a:br>
              <a:rPr b="1" lang="en-US" sz="2100"/>
            </a:br>
            <a:br>
              <a:rPr b="1" lang="en-US" sz="2100"/>
            </a:b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255" name="Google Shape;255;g34323201f11_3_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113" y="1972000"/>
            <a:ext cx="8633774" cy="488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4323201f11_3_134"/>
          <p:cNvSpPr txBox="1"/>
          <p:nvPr/>
        </p:nvSpPr>
        <p:spPr>
          <a:xfrm>
            <a:off x="567150" y="2957675"/>
            <a:ext cx="80097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A1A1A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GitHub</a:t>
            </a:r>
            <a:r>
              <a:rPr b="1" i="1" lang="en-US" sz="3200">
                <a:solidFill>
                  <a:srgbClr val="1A1A1A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</a:t>
            </a:r>
            <a:endParaRPr b="1" i="1" sz="3200">
              <a:solidFill>
                <a:srgbClr val="1A1A1A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00">
                <a:solidFill>
                  <a:srgbClr val="1A1A1A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“</a:t>
            </a:r>
            <a:r>
              <a:rPr b="1" i="1" lang="en-US" sz="3200">
                <a:solidFill>
                  <a:srgbClr val="1A1A1A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collaborative, open sharing </a:t>
            </a:r>
            <a:endParaRPr b="1" i="1" sz="3200">
              <a:solidFill>
                <a:srgbClr val="1A1A1A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00">
                <a:solidFill>
                  <a:srgbClr val="1A1A1A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 the programming world”</a:t>
            </a:r>
            <a:endParaRPr b="1" i="1" sz="3200"/>
          </a:p>
        </p:txBody>
      </p:sp>
      <p:pic>
        <p:nvPicPr>
          <p:cNvPr id="86" name="Google Shape;86;g34323201f11_3_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6638" y="1326950"/>
            <a:ext cx="1630725" cy="163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4323201f11_3_205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2" name="Google Shape;262;g34323201f11_3_205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2 - Basic Git Commands</a:t>
            </a:r>
            <a:endParaRPr/>
          </a:p>
        </p:txBody>
      </p:sp>
      <p:sp>
        <p:nvSpPr>
          <p:cNvPr id="263" name="Google Shape;263;g34323201f11_3_205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34323201f11_3_205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265" name="Google Shape;265;g34323201f11_3_205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34323201f11_3_205"/>
          <p:cNvSpPr txBox="1"/>
          <p:nvPr>
            <p:ph idx="1" type="body"/>
          </p:nvPr>
        </p:nvSpPr>
        <p:spPr>
          <a:xfrm>
            <a:off x="609600" y="1313175"/>
            <a:ext cx="87549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Upload Codes</a:t>
            </a:r>
            <a:br>
              <a:rPr b="1" lang="en-US" sz="2100"/>
            </a:br>
            <a:br>
              <a:rPr b="1" lang="en-US" sz="2100"/>
            </a:br>
            <a:br>
              <a:rPr b="1" lang="en-US" sz="2100"/>
            </a:br>
            <a:br>
              <a:rPr b="1" lang="en-US" sz="2100"/>
            </a:b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267" name="Google Shape;267;g34323201f11_3_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101" y="1730275"/>
            <a:ext cx="5004726" cy="5036703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g34323201f11_3_205"/>
          <p:cNvSpPr txBox="1"/>
          <p:nvPr>
            <p:ph idx="4294967295" type="subTitle"/>
          </p:nvPr>
        </p:nvSpPr>
        <p:spPr>
          <a:xfrm>
            <a:off x="5604000" y="2596800"/>
            <a:ext cx="3144000" cy="3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800"/>
              <a:t>1</a:t>
            </a:r>
            <a:r>
              <a:rPr lang="en-US" sz="2800"/>
              <a:t>: </a:t>
            </a:r>
            <a:r>
              <a:rPr lang="en-US" sz="2800"/>
              <a:t>Repo name</a:t>
            </a:r>
            <a:endParaRPr sz="2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800"/>
              <a:t>2</a:t>
            </a:r>
            <a:r>
              <a:rPr lang="en-US" sz="2800"/>
              <a:t>: </a:t>
            </a:r>
            <a:r>
              <a:rPr lang="en-US" sz="2800"/>
              <a:t>Description</a:t>
            </a:r>
            <a:endParaRPr sz="2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800"/>
              <a:t>3</a:t>
            </a:r>
            <a:r>
              <a:rPr lang="en-US" sz="2800"/>
              <a:t>: </a:t>
            </a:r>
            <a:r>
              <a:rPr lang="en-US" sz="2800"/>
              <a:t>Public/Private</a:t>
            </a:r>
            <a:endParaRPr sz="2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800"/>
              <a:t>4</a:t>
            </a:r>
            <a:r>
              <a:rPr lang="en-US" sz="2800"/>
              <a:t>: </a:t>
            </a:r>
            <a:r>
              <a:rPr lang="en-US" sz="2800"/>
              <a:t>README.MD</a:t>
            </a:r>
            <a:endParaRPr sz="2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800"/>
              <a:t>5</a:t>
            </a:r>
            <a:r>
              <a:rPr lang="en-US" sz="2800"/>
              <a:t>: </a:t>
            </a:r>
            <a:r>
              <a:rPr lang="en-US" sz="2800"/>
              <a:t>License</a:t>
            </a:r>
            <a:endParaRPr sz="2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4323201f11_3_187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5" name="Google Shape;275;g34323201f11_3_187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2 - Basic Git Commands</a:t>
            </a:r>
            <a:endParaRPr/>
          </a:p>
        </p:txBody>
      </p:sp>
      <p:sp>
        <p:nvSpPr>
          <p:cNvPr id="276" name="Google Shape;276;g34323201f11_3_187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34323201f11_3_187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278" name="Google Shape;278;g34323201f11_3_187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34323201f11_3_187"/>
          <p:cNvSpPr txBox="1"/>
          <p:nvPr>
            <p:ph idx="1" type="body"/>
          </p:nvPr>
        </p:nvSpPr>
        <p:spPr>
          <a:xfrm>
            <a:off x="609600" y="1313175"/>
            <a:ext cx="87549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Commit and Upload</a:t>
            </a:r>
            <a:r>
              <a:rPr b="1" lang="en-US" sz="2100"/>
              <a:t> Codes</a:t>
            </a:r>
            <a:endParaRPr b="1" sz="2100"/>
          </a:p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b="1" lang="en-US" sz="2100"/>
              <a:t>First way: </a:t>
            </a:r>
            <a:r>
              <a:rPr lang="en-US" sz="2100"/>
              <a:t>drag and drop the code files</a:t>
            </a:r>
            <a:endParaRPr sz="2100"/>
          </a:p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b="1" lang="en-US" sz="2100"/>
              <a:t>Second way: </a:t>
            </a:r>
            <a:r>
              <a:rPr lang="en-US" sz="2100"/>
              <a:t>terminal</a:t>
            </a:r>
            <a:endParaRPr sz="2100"/>
          </a:p>
          <a:p>
            <a:pPr indent="-3048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b="1" lang="en-US" sz="2100"/>
              <a:t>Add the codes</a:t>
            </a:r>
            <a:r>
              <a:rPr lang="en-US" sz="2100"/>
              <a:t> in the current folder to git</a:t>
            </a:r>
            <a:endParaRPr sz="2100"/>
          </a:p>
          <a:p>
            <a:pPr indent="-247650" lvl="2" marL="1143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▪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git </a:t>
            </a: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 .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▪"/>
            </a:pPr>
            <a:r>
              <a:rPr b="1" lang="en-US" sz="2100"/>
              <a:t>Commit the codes</a:t>
            </a:r>
            <a:endParaRPr b="1" sz="2100"/>
          </a:p>
          <a:p>
            <a:pPr indent="-247650" lvl="2" marL="1143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New"/>
              <a:buChar char="▪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git commit -m "Update my lovely codes!"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▪"/>
            </a:pPr>
            <a:r>
              <a:rPr b="1" lang="en-US" sz="2100"/>
              <a:t>Push the codes</a:t>
            </a:r>
            <a:endParaRPr b="1" sz="2100"/>
          </a:p>
          <a:p>
            <a:pPr indent="-247650" lvl="2" marL="1143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New"/>
              <a:buChar char="▪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git push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4323201f11_3_64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6" name="Google Shape;286;g34323201f11_3_64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3 - </a:t>
            </a:r>
            <a:r>
              <a:rPr b="1" lang="en-US"/>
              <a:t>Pull Requests &amp; Code Review</a:t>
            </a:r>
            <a:endParaRPr/>
          </a:p>
        </p:txBody>
      </p:sp>
      <p:sp>
        <p:nvSpPr>
          <p:cNvPr id="287" name="Google Shape;287;g34323201f11_3_64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34323201f11_3_64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289" name="Google Shape;289;g34323201f11_3_64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g34323201f11_3_64"/>
          <p:cNvSpPr txBox="1"/>
          <p:nvPr>
            <p:ph idx="1" type="body"/>
          </p:nvPr>
        </p:nvSpPr>
        <p:spPr>
          <a:xfrm>
            <a:off x="609600" y="1313175"/>
            <a:ext cx="87549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Fork the Codes if you haven't made the changes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291" name="Google Shape;291;g34323201f11_3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00" y="1816329"/>
            <a:ext cx="8748001" cy="49506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4323201f11_3_249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8" name="Google Shape;298;g34323201f11_3_249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3 - Pull Requests &amp; Code Review</a:t>
            </a:r>
            <a:endParaRPr/>
          </a:p>
        </p:txBody>
      </p:sp>
      <p:sp>
        <p:nvSpPr>
          <p:cNvPr id="299" name="Google Shape;299;g34323201f11_3_249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34323201f11_3_249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301" name="Google Shape;301;g34323201f11_3_249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34323201f11_3_249"/>
          <p:cNvSpPr txBox="1"/>
          <p:nvPr>
            <p:ph idx="1" type="body"/>
          </p:nvPr>
        </p:nvSpPr>
        <p:spPr>
          <a:xfrm>
            <a:off x="609600" y="1313175"/>
            <a:ext cx="87549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Fork the Codes if you haven't made the changes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303" name="Google Shape;303;g34323201f11_3_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600" y="1861150"/>
            <a:ext cx="8668800" cy="490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4323201f11_3_236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0" name="Google Shape;310;g34323201f11_3_236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3 - Pull Requests &amp; Code Review</a:t>
            </a:r>
            <a:endParaRPr/>
          </a:p>
        </p:txBody>
      </p:sp>
      <p:sp>
        <p:nvSpPr>
          <p:cNvPr id="311" name="Google Shape;311;g34323201f11_3_236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34323201f11_3_236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313" name="Google Shape;313;g34323201f11_3_236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34323201f11_3_236"/>
          <p:cNvSpPr txBox="1"/>
          <p:nvPr>
            <p:ph idx="1" type="body"/>
          </p:nvPr>
        </p:nvSpPr>
        <p:spPr>
          <a:xfrm>
            <a:off x="609600" y="1313175"/>
            <a:ext cx="87549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Make any</a:t>
            </a:r>
            <a:r>
              <a:rPr b="1" lang="en-US" sz="2100"/>
              <a:t> changes </a:t>
            </a:r>
            <a:r>
              <a:rPr b="1" lang="en-US" sz="2100"/>
              <a:t>to the codes → Commit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315" name="Google Shape;315;g34323201f11_3_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588" y="1840750"/>
            <a:ext cx="8704824" cy="492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4323201f11_3_262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2" name="Google Shape;322;g34323201f11_3_262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3 - Pull Requests &amp; Code Review</a:t>
            </a:r>
            <a:endParaRPr/>
          </a:p>
        </p:txBody>
      </p:sp>
      <p:sp>
        <p:nvSpPr>
          <p:cNvPr id="323" name="Google Shape;323;g34323201f11_3_262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g34323201f11_3_262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325" name="Google Shape;325;g34323201f11_3_262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34323201f11_3_262"/>
          <p:cNvSpPr txBox="1"/>
          <p:nvPr>
            <p:ph idx="1" type="body"/>
          </p:nvPr>
        </p:nvSpPr>
        <p:spPr>
          <a:xfrm>
            <a:off x="609600" y="1313175"/>
            <a:ext cx="87549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New pull request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327" name="Google Shape;327;g34323201f11_3_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325" y="1842550"/>
            <a:ext cx="8585052" cy="485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4323201f11_3_280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4" name="Google Shape;334;g34323201f11_3_280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3 - Pull Requests &amp; Code Review</a:t>
            </a:r>
            <a:endParaRPr/>
          </a:p>
        </p:txBody>
      </p:sp>
      <p:sp>
        <p:nvSpPr>
          <p:cNvPr id="335" name="Google Shape;335;g34323201f11_3_280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g34323201f11_3_280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337" name="Google Shape;337;g34323201f11_3_280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34323201f11_3_280"/>
          <p:cNvSpPr txBox="1"/>
          <p:nvPr>
            <p:ph idx="1" type="body"/>
          </p:nvPr>
        </p:nvSpPr>
        <p:spPr>
          <a:xfrm>
            <a:off x="609600" y="1313175"/>
            <a:ext cx="87549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New pull request → </a:t>
            </a:r>
            <a:r>
              <a:rPr b="1" lang="en-US" sz="2100"/>
              <a:t>Code review &amp; Comment → Merge</a:t>
            </a:r>
            <a:r>
              <a:rPr b="1" lang="en-US" sz="2100"/>
              <a:t> 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339" name="Google Shape;339;g34323201f11_3_2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50" y="1812424"/>
            <a:ext cx="8754898" cy="4954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4323201f11_3_295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6" name="Google Shape;346;g34323201f11_3_295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4 - Branches &amp; Merging</a:t>
            </a:r>
            <a:endParaRPr/>
          </a:p>
        </p:txBody>
      </p:sp>
      <p:sp>
        <p:nvSpPr>
          <p:cNvPr id="347" name="Google Shape;347;g34323201f11_3_295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g34323201f11_3_295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349" name="Google Shape;349;g34323201f11_3_295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34323201f11_3_295"/>
          <p:cNvSpPr txBox="1"/>
          <p:nvPr/>
        </p:nvSpPr>
        <p:spPr>
          <a:xfrm>
            <a:off x="75000" y="5853475"/>
            <a:ext cx="8994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Credit: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https://docs.github.com/en/pull-requests/collaborating-with-pull-requests/proposing-changes-to-your-work-with-pull-requests/about-branches</a:t>
            </a:r>
            <a:endParaRPr/>
          </a:p>
        </p:txBody>
      </p:sp>
      <p:pic>
        <p:nvPicPr>
          <p:cNvPr id="351" name="Google Shape;351;g34323201f11_3_2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200" y="2186788"/>
            <a:ext cx="5048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g34323201f11_3_2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2875" y="3767938"/>
            <a:ext cx="50482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g34323201f11_3_295"/>
          <p:cNvSpPr txBox="1"/>
          <p:nvPr>
            <p:ph idx="4294967295" type="subTitle"/>
          </p:nvPr>
        </p:nvSpPr>
        <p:spPr>
          <a:xfrm>
            <a:off x="5405125" y="2780488"/>
            <a:ext cx="3463800" cy="18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1</a:t>
            </a:r>
            <a:r>
              <a:rPr lang="en-US"/>
              <a:t>: 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en-US"/>
              <a:t> branch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2</a:t>
            </a:r>
            <a:r>
              <a:rPr lang="en-US"/>
              <a:t>: 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feature</a:t>
            </a:r>
            <a:r>
              <a:rPr lang="en-US"/>
              <a:t> 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/>
              <a:t> branch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3</a:t>
            </a:r>
            <a:r>
              <a:rPr lang="en-US"/>
              <a:t>: 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feature</a:t>
            </a:r>
            <a:r>
              <a:rPr lang="en-US"/>
              <a:t> 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/>
              <a:t> branch</a:t>
            </a:r>
            <a:endParaRPr/>
          </a:p>
        </p:txBody>
      </p:sp>
      <p:sp>
        <p:nvSpPr>
          <p:cNvPr id="354" name="Google Shape;354;g34323201f11_3_295"/>
          <p:cNvSpPr txBox="1"/>
          <p:nvPr>
            <p:ph idx="4294967295" type="subTitle"/>
          </p:nvPr>
        </p:nvSpPr>
        <p:spPr>
          <a:xfrm>
            <a:off x="3388675" y="1739525"/>
            <a:ext cx="3835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>
                <a:solidFill>
                  <a:srgbClr val="FF0000"/>
                </a:solidFill>
              </a:rPr>
              <a:t>Potential conflict issue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4323201f11_3_82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1" name="Google Shape;361;g34323201f11_3_82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4 - </a:t>
            </a:r>
            <a:r>
              <a:rPr b="1" lang="en-US"/>
              <a:t>Branches &amp; Merging</a:t>
            </a:r>
            <a:endParaRPr/>
          </a:p>
        </p:txBody>
      </p:sp>
      <p:sp>
        <p:nvSpPr>
          <p:cNvPr id="362" name="Google Shape;362;g34323201f11_3_82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g34323201f11_3_82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364" name="Google Shape;364;g34323201f11_3_82"/>
          <p:cNvSpPr txBox="1"/>
          <p:nvPr>
            <p:ph idx="1" type="body"/>
          </p:nvPr>
        </p:nvSpPr>
        <p:spPr>
          <a:xfrm>
            <a:off x="609600" y="1313175"/>
            <a:ext cx="87549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Create a new branch</a:t>
            </a:r>
            <a:r>
              <a:rPr b="1" lang="en-US" sz="2100"/>
              <a:t> and Upload Codes</a:t>
            </a:r>
            <a:endParaRPr b="1" sz="2100"/>
          </a:p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Font typeface="Arial"/>
              <a:buChar char="▪"/>
            </a:pPr>
            <a:r>
              <a:rPr b="1" lang="en-US" sz="2100"/>
              <a:t>Create a new branch called </a:t>
            </a: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new-feature</a:t>
            </a:r>
            <a:endParaRPr b="1" sz="2100"/>
          </a:p>
          <a:p>
            <a:pPr indent="-3048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git checkout -b new-feature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Font typeface="Arial"/>
              <a:buChar char="▪"/>
            </a:pPr>
            <a:r>
              <a:rPr b="1" lang="en-US" sz="2100"/>
              <a:t>Add changes to your new branch</a:t>
            </a:r>
            <a:endParaRPr b="1" sz="2100"/>
          </a:p>
          <a:p>
            <a:pPr indent="-3048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git add .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Font typeface="Arial"/>
              <a:buChar char="▪"/>
            </a:pPr>
            <a:r>
              <a:rPr b="1" lang="en-US" sz="2100"/>
              <a:t>Commit your changes</a:t>
            </a:r>
            <a:endParaRPr b="1" sz="2100"/>
          </a:p>
          <a:p>
            <a:pPr indent="-3048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git commit -m "Change method in lovely file."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Font typeface="Arial"/>
              <a:buChar char="▪"/>
            </a:pPr>
            <a:r>
              <a:rPr b="1" lang="en-US" sz="2100"/>
              <a:t>Push your branch to a remote </a:t>
            </a:r>
            <a:endParaRPr b="1" sz="2100"/>
          </a:p>
          <a:p>
            <a:pPr indent="-3048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git push -u origin new-feature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365" name="Google Shape;365;g34323201f11_3_82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34323201f11_3_82"/>
          <p:cNvSpPr txBox="1"/>
          <p:nvPr/>
        </p:nvSpPr>
        <p:spPr>
          <a:xfrm>
            <a:off x="73850" y="6457800"/>
            <a:ext cx="523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Credit: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https://graphite.dev/guides/git-commit-to-new-branch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4323201f11_3_309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3" name="Google Shape;373;g34323201f11_3_309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4 - Branches &amp; Merging</a:t>
            </a:r>
            <a:endParaRPr/>
          </a:p>
        </p:txBody>
      </p:sp>
      <p:sp>
        <p:nvSpPr>
          <p:cNvPr id="374" name="Google Shape;374;g34323201f11_3_309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g34323201f11_3_309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376" name="Google Shape;376;g34323201f11_3_309"/>
          <p:cNvSpPr txBox="1"/>
          <p:nvPr>
            <p:ph idx="1" type="body"/>
          </p:nvPr>
        </p:nvSpPr>
        <p:spPr>
          <a:xfrm>
            <a:off x="609600" y="1313175"/>
            <a:ext cx="87549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If you have made changes in </a:t>
            </a: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new-feature</a:t>
            </a:r>
            <a:r>
              <a:rPr b="1" lang="en-US" sz="2100"/>
              <a:t> branch</a:t>
            </a:r>
            <a:endParaRPr b="1" sz="2100"/>
          </a:p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Font typeface="Arial"/>
              <a:buChar char="▪"/>
            </a:pPr>
            <a:r>
              <a:rPr b="1" lang="en-US" sz="2100"/>
              <a:t>Merge codes to the main branch</a:t>
            </a:r>
            <a:endParaRPr b="1" sz="2100"/>
          </a:p>
          <a:p>
            <a:pPr indent="-3048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git checkout main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Font typeface="Arial"/>
              <a:buChar char="▪"/>
            </a:pPr>
            <a:r>
              <a:rPr b="1" lang="en-US" sz="2100"/>
              <a:t>Add </a:t>
            </a: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new-feature</a:t>
            </a:r>
            <a:r>
              <a:rPr b="1" lang="en-US" sz="2100"/>
              <a:t> branch </a:t>
            </a:r>
            <a:r>
              <a:rPr b="1" lang="en-US" sz="2100"/>
              <a:t>changes to </a:t>
            </a: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b="1" lang="en-US" sz="2100"/>
              <a:t> branch</a:t>
            </a:r>
            <a:endParaRPr b="1" sz="2100"/>
          </a:p>
          <a:p>
            <a:pPr indent="-3048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git merge </a:t>
            </a: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new-feature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Delete new-feature </a:t>
            </a:r>
            <a:r>
              <a:rPr b="1" lang="en-US" sz="2100"/>
              <a:t>branch if you don’t need it</a:t>
            </a:r>
            <a:endParaRPr b="1" sz="2100"/>
          </a:p>
          <a:p>
            <a:pPr indent="-3048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git branch -d new-feature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1450" lvl="1" marL="74295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377" name="Google Shape;377;g34323201f11_3_309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34323201f11_3_309"/>
          <p:cNvSpPr txBox="1"/>
          <p:nvPr/>
        </p:nvSpPr>
        <p:spPr>
          <a:xfrm>
            <a:off x="73850" y="6457800"/>
            <a:ext cx="523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Credit: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https://www.w3schools.com/git/git_branch_merge.asp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g34323201f11_2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525" y="0"/>
            <a:ext cx="846094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34323201f11_2_6"/>
          <p:cNvSpPr/>
          <p:nvPr/>
        </p:nvSpPr>
        <p:spPr>
          <a:xfrm>
            <a:off x="2595775" y="1326825"/>
            <a:ext cx="6206700" cy="1383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34323201f11_2_6"/>
          <p:cNvSpPr/>
          <p:nvPr/>
        </p:nvSpPr>
        <p:spPr>
          <a:xfrm>
            <a:off x="2595775" y="75050"/>
            <a:ext cx="6206700" cy="1200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DD7E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34323201f11_2_6"/>
          <p:cNvSpPr/>
          <p:nvPr/>
        </p:nvSpPr>
        <p:spPr>
          <a:xfrm>
            <a:off x="2595775" y="2761600"/>
            <a:ext cx="6206700" cy="2146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34323201f11_2_6"/>
          <p:cNvSpPr txBox="1"/>
          <p:nvPr>
            <p:ph idx="4294967295" type="subTitle"/>
          </p:nvPr>
        </p:nvSpPr>
        <p:spPr>
          <a:xfrm>
            <a:off x="5234075" y="0"/>
            <a:ext cx="3508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>
                <a:solidFill>
                  <a:srgbClr val="DD7E6B"/>
                </a:solidFill>
              </a:rPr>
              <a:t>Open-source Projects</a:t>
            </a:r>
            <a:endParaRPr sz="2400">
              <a:solidFill>
                <a:srgbClr val="DD7E6B"/>
              </a:solidFill>
            </a:endParaRPr>
          </a:p>
        </p:txBody>
      </p:sp>
      <p:sp>
        <p:nvSpPr>
          <p:cNvPr id="97" name="Google Shape;97;g34323201f11_2_6"/>
          <p:cNvSpPr txBox="1"/>
          <p:nvPr>
            <p:ph idx="4294967295" type="subTitle"/>
          </p:nvPr>
        </p:nvSpPr>
        <p:spPr>
          <a:xfrm>
            <a:off x="5234075" y="1275950"/>
            <a:ext cx="22470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>
                <a:solidFill>
                  <a:srgbClr val="4A86E8"/>
                </a:solidFill>
              </a:rPr>
              <a:t>Contributions</a:t>
            </a:r>
            <a:endParaRPr sz="2400">
              <a:solidFill>
                <a:srgbClr val="4A86E8"/>
              </a:solidFill>
            </a:endParaRPr>
          </a:p>
        </p:txBody>
      </p:sp>
      <p:sp>
        <p:nvSpPr>
          <p:cNvPr id="98" name="Google Shape;98;g34323201f11_2_6"/>
          <p:cNvSpPr txBox="1"/>
          <p:nvPr>
            <p:ph idx="4294967295" type="subTitle"/>
          </p:nvPr>
        </p:nvSpPr>
        <p:spPr>
          <a:xfrm>
            <a:off x="2631325" y="4389475"/>
            <a:ext cx="61356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>
                <a:solidFill>
                  <a:srgbClr val="D5A6BD"/>
                </a:solidFill>
              </a:rPr>
              <a:t>Commits, Code Review, Issues, Pull Request</a:t>
            </a:r>
            <a:endParaRPr sz="2200">
              <a:solidFill>
                <a:srgbClr val="D5A6BD"/>
              </a:solidFill>
            </a:endParaRPr>
          </a:p>
        </p:txBody>
      </p:sp>
      <p:sp>
        <p:nvSpPr>
          <p:cNvPr id="99" name="Google Shape;99;g34323201f11_2_6"/>
          <p:cNvSpPr txBox="1"/>
          <p:nvPr/>
        </p:nvSpPr>
        <p:spPr>
          <a:xfrm>
            <a:off x="73850" y="6457800"/>
            <a:ext cx="523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Credit</a:t>
            </a:r>
            <a:r>
              <a:rPr lang="en-US"/>
              <a:t>: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https://github.com/robertgshaw2-redhat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4323201f11_3_91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5" name="Google Shape;385;g34323201f11_3_91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5 - </a:t>
            </a:r>
            <a:r>
              <a:rPr b="1" lang="en-US"/>
              <a:t>Actions and Automating Tests</a:t>
            </a:r>
            <a:endParaRPr/>
          </a:p>
        </p:txBody>
      </p:sp>
      <p:sp>
        <p:nvSpPr>
          <p:cNvPr id="386" name="Google Shape;386;g34323201f11_3_91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g34323201f11_3_91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388" name="Google Shape;388;g34323201f11_3_91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9" name="Google Shape;389;g34323201f11_3_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113" y="1210225"/>
            <a:ext cx="7525473" cy="564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4323201f11_3_334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6" name="Google Shape;396;g34323201f11_3_334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5 - Actions and Automating Tests</a:t>
            </a:r>
            <a:endParaRPr/>
          </a:p>
        </p:txBody>
      </p:sp>
      <p:sp>
        <p:nvSpPr>
          <p:cNvPr id="397" name="Google Shape;397;g34323201f11_3_334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34323201f11_3_334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399" name="Google Shape;399;g34323201f11_3_334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g34323201f11_3_334"/>
          <p:cNvSpPr txBox="1"/>
          <p:nvPr>
            <p:ph idx="1" type="body"/>
          </p:nvPr>
        </p:nvSpPr>
        <p:spPr>
          <a:xfrm>
            <a:off x="609600" y="1313175"/>
            <a:ext cx="87549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Continuous integration and continuous delivery (CI/CD)</a:t>
            </a:r>
            <a:endParaRPr b="1" sz="2100"/>
          </a:p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Automate your build, test, and deployment pipeline</a:t>
            </a:r>
            <a:endParaRPr b="1" sz="2100"/>
          </a:p>
          <a:p>
            <a:pPr indent="-36195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100"/>
              <a:buChar char="▪"/>
            </a:pPr>
            <a:r>
              <a:rPr b="1" lang="en-US" sz="2100"/>
              <a:t>Workflow</a:t>
            </a:r>
            <a:br>
              <a:rPr b="1" lang="en-US" sz="2100"/>
            </a:b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.github/workflows/github-actions-demo.yml</a:t>
            </a:r>
            <a:endParaRPr b="1" sz="2100"/>
          </a:p>
          <a:p>
            <a:pPr indent="-3619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2100"/>
              <a:buFont typeface="Courier New"/>
              <a:buAutoNum type="arabicPeriod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2100"/>
              <a:buFont typeface="Courier New"/>
              <a:buAutoNum type="arabicPeriod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Jobs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2100"/>
              <a:buFont typeface="Courier New"/>
              <a:buAutoNum type="arabicPeriod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Steps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2100"/>
              <a:buFont typeface="Courier New"/>
              <a:buAutoNum type="arabicPeriod"/>
            </a:pP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Actions/Runs</a:t>
            </a:r>
            <a:endParaRPr b="1" sz="2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▪"/>
            </a:pPr>
            <a:r>
              <a:rPr b="1" lang="en-US" sz="2100"/>
              <a:t>Deploy your homepage using GitHub Action (</a:t>
            </a:r>
            <a:r>
              <a:rPr b="1" lang="en-US" sz="2100">
                <a:latin typeface="Courier New"/>
                <a:ea typeface="Courier New"/>
                <a:cs typeface="Courier New"/>
                <a:sym typeface="Courier New"/>
              </a:rPr>
              <a:t>GitHub Page</a:t>
            </a:r>
            <a:r>
              <a:rPr b="1" lang="en-US" sz="2100"/>
              <a:t>)</a:t>
            </a:r>
            <a:endParaRPr b="1" sz="21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u="sng">
                <a:solidFill>
                  <a:schemeClr val="hlink"/>
                </a:solidFill>
                <a:hlinkClick r:id="rId3"/>
              </a:rPr>
              <a:t>https://pages.github.com</a:t>
            </a:r>
            <a:endParaRPr sz="2100"/>
          </a:p>
          <a:p>
            <a:pPr indent="-171450" lvl="1" marL="74295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401" name="Google Shape;401;g34323201f11_3_334"/>
          <p:cNvSpPr txBox="1"/>
          <p:nvPr/>
        </p:nvSpPr>
        <p:spPr>
          <a:xfrm>
            <a:off x="73850" y="6457800"/>
            <a:ext cx="600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Credit: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https://docs.github.com/en/actions/writing-workflows/quickstart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4323201f11_3_347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8" name="Google Shape;408;g34323201f11_3_347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5 - Actions and Automating Tests</a:t>
            </a:r>
            <a:endParaRPr/>
          </a:p>
        </p:txBody>
      </p:sp>
      <p:sp>
        <p:nvSpPr>
          <p:cNvPr id="409" name="Google Shape;409;g34323201f11_3_347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34323201f11_3_347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411" name="Google Shape;411;g34323201f11_3_347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g34323201f11_3_347"/>
          <p:cNvSpPr txBox="1"/>
          <p:nvPr/>
        </p:nvSpPr>
        <p:spPr>
          <a:xfrm>
            <a:off x="73850" y="6457800"/>
            <a:ext cx="600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Credit: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https://docs.github.com/en/actions/writing-workflows/quickstart</a:t>
            </a:r>
            <a:endParaRPr/>
          </a:p>
        </p:txBody>
      </p:sp>
      <p:pic>
        <p:nvPicPr>
          <p:cNvPr id="413" name="Google Shape;413;g34323201f11_3_3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492" y="0"/>
            <a:ext cx="8742716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4323201f11_3_359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0" name="Google Shape;420;g34323201f11_3_359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5 - Actions and Automating Tests</a:t>
            </a:r>
            <a:endParaRPr/>
          </a:p>
        </p:txBody>
      </p:sp>
      <p:sp>
        <p:nvSpPr>
          <p:cNvPr id="421" name="Google Shape;421;g34323201f11_3_359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g34323201f11_3_359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423" name="Google Shape;423;g34323201f11_3_359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g34323201f11_3_359"/>
          <p:cNvSpPr txBox="1"/>
          <p:nvPr/>
        </p:nvSpPr>
        <p:spPr>
          <a:xfrm>
            <a:off x="73850" y="6457800"/>
            <a:ext cx="600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Credit: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https://docs.github.com/en/actions/writing-workflows/quickstart</a:t>
            </a:r>
            <a:endParaRPr/>
          </a:p>
        </p:txBody>
      </p:sp>
      <p:pic>
        <p:nvPicPr>
          <p:cNvPr id="425" name="Google Shape;425;g34323201f11_3_3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5375" y="1257250"/>
            <a:ext cx="7313249" cy="520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4323201f11_3_100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2" name="Google Shape;432;g34323201f11_3_100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Part 6 - </a:t>
            </a:r>
            <a:r>
              <a:rPr b="1" lang="en-US"/>
              <a:t>README Examples</a:t>
            </a:r>
            <a:endParaRPr/>
          </a:p>
        </p:txBody>
      </p:sp>
      <p:sp>
        <p:nvSpPr>
          <p:cNvPr id="433" name="Google Shape;433;g34323201f11_3_100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g34323201f11_3_100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GitHub: Building Your Coding Profile</a:t>
            </a:r>
            <a:endParaRPr/>
          </a:p>
        </p:txBody>
      </p:sp>
      <p:sp>
        <p:nvSpPr>
          <p:cNvPr id="435" name="Google Shape;435;g34323201f11_3_100"/>
          <p:cNvSpPr/>
          <p:nvPr/>
        </p:nvSpPr>
        <p:spPr>
          <a:xfrm>
            <a:off x="521700" y="5771275"/>
            <a:ext cx="8226300" cy="9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g34323201f11_3_100"/>
          <p:cNvSpPr txBox="1"/>
          <p:nvPr>
            <p:ph idx="1" type="body"/>
          </p:nvPr>
        </p:nvSpPr>
        <p:spPr>
          <a:xfrm>
            <a:off x="609600" y="1326800"/>
            <a:ext cx="7924800" cy="47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/>
              <a:t>Demo</a:t>
            </a:r>
            <a:r>
              <a:rPr lang="en-US" sz="2800"/>
              <a:t>: </a:t>
            </a:r>
            <a:r>
              <a:rPr lang="en-US" sz="2800" u="sng">
                <a:solidFill>
                  <a:schemeClr val="hlink"/>
                </a:solidFill>
                <a:hlinkClick r:id="rId3"/>
              </a:rPr>
              <a:t>https://github.com/vkola-lab/PodGPT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 sz="1800"/>
              <a:t>Formatted Title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 sz="1800"/>
              <a:t>Fancy Logo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 sz="1800"/>
              <a:t>News &amp; Announcements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 sz="1800"/>
              <a:t>Table of Content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 sz="1800"/>
              <a:t>Fancy Figures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 sz="1800"/>
              <a:t>Codes Block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 sz="1800"/>
              <a:t>Tables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 sz="1800"/>
              <a:t>Structure of the Codes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 sz="1800"/>
              <a:t>Citation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 sz="1800"/>
              <a:t>Contact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 sz="1800"/>
              <a:t>Contributions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 sz="1800"/>
              <a:t>Acknowledgement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 sz="1800"/>
              <a:t>Code of Conduct</a:t>
            </a:r>
            <a:endParaRPr sz="1800"/>
          </a:p>
          <a:p>
            <a:pPr indent="-342900" lvl="0" marL="342900" rtl="0" algn="l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Char char="▪"/>
            </a:pPr>
            <a:r>
              <a:rPr lang="en-US" sz="1800"/>
              <a:t>License</a:t>
            </a:r>
            <a:endParaRPr/>
          </a:p>
          <a:p>
            <a:pPr indent="-171450" lvl="1" marL="742950" rtl="0" algn="l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437" name="Google Shape;437;g34323201f11_3_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9450" y="1849625"/>
            <a:ext cx="4951173" cy="4917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4323201f11_3_326"/>
          <p:cNvSpPr txBox="1"/>
          <p:nvPr/>
        </p:nvSpPr>
        <p:spPr>
          <a:xfrm>
            <a:off x="567150" y="2957675"/>
            <a:ext cx="80097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A1A1A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GitHub</a:t>
            </a:r>
            <a:r>
              <a:rPr b="1" i="1" lang="en-US" sz="3200">
                <a:solidFill>
                  <a:srgbClr val="1A1A1A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</a:t>
            </a:r>
            <a:endParaRPr b="1" i="1" sz="3200">
              <a:solidFill>
                <a:srgbClr val="1A1A1A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00">
                <a:solidFill>
                  <a:srgbClr val="1A1A1A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“collaborative, open sharing </a:t>
            </a:r>
            <a:endParaRPr b="1" i="1" sz="3200">
              <a:solidFill>
                <a:srgbClr val="1A1A1A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00">
                <a:solidFill>
                  <a:srgbClr val="1A1A1A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 the programming world”</a:t>
            </a:r>
            <a:endParaRPr b="1" i="1" sz="3200"/>
          </a:p>
        </p:txBody>
      </p:sp>
      <p:pic>
        <p:nvPicPr>
          <p:cNvPr id="444" name="Google Shape;444;g34323201f11_3_3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6625" y="1326950"/>
            <a:ext cx="1630725" cy="163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4323201f11_3_109"/>
          <p:cNvSpPr txBox="1"/>
          <p:nvPr>
            <p:ph type="title"/>
          </p:nvPr>
        </p:nvSpPr>
        <p:spPr>
          <a:xfrm>
            <a:off x="473700" y="3086100"/>
            <a:ext cx="8196600" cy="68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Thank you very much for your attention!</a:t>
            </a:r>
            <a:endParaRPr b="1" sz="3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g34323201f11_2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675" y="-20425"/>
            <a:ext cx="7928648" cy="6898848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34323201f11_2_18"/>
          <p:cNvSpPr txBox="1"/>
          <p:nvPr>
            <p:ph idx="4294967295" type="subTitle"/>
          </p:nvPr>
        </p:nvSpPr>
        <p:spPr>
          <a:xfrm>
            <a:off x="-341850" y="3144750"/>
            <a:ext cx="3508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Specific </a:t>
            </a:r>
            <a:endParaRPr b="1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Contributions</a:t>
            </a:r>
            <a:endParaRPr sz="2400"/>
          </a:p>
        </p:txBody>
      </p:sp>
      <p:sp>
        <p:nvSpPr>
          <p:cNvPr id="107" name="Google Shape;107;g34323201f11_2_18"/>
          <p:cNvSpPr/>
          <p:nvPr/>
        </p:nvSpPr>
        <p:spPr>
          <a:xfrm>
            <a:off x="607675" y="645075"/>
            <a:ext cx="2019600" cy="1383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34323201f11_2_18"/>
          <p:cNvSpPr txBox="1"/>
          <p:nvPr/>
        </p:nvSpPr>
        <p:spPr>
          <a:xfrm>
            <a:off x="73850" y="6457800"/>
            <a:ext cx="523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Credit: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https://github.com/robertgshaw2-redhat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34323201f11_2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713" y="-28387"/>
            <a:ext cx="8454574" cy="6914777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34323201f11_2_35"/>
          <p:cNvSpPr/>
          <p:nvPr/>
        </p:nvSpPr>
        <p:spPr>
          <a:xfrm>
            <a:off x="6254850" y="-28375"/>
            <a:ext cx="2651400" cy="388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34323201f11_2_35"/>
          <p:cNvSpPr txBox="1"/>
          <p:nvPr>
            <p:ph idx="4294967295" type="subTitle"/>
          </p:nvPr>
        </p:nvSpPr>
        <p:spPr>
          <a:xfrm>
            <a:off x="3847350" y="-28375"/>
            <a:ext cx="2407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>
                <a:solidFill>
                  <a:srgbClr val="FF0000"/>
                </a:solidFill>
              </a:rPr>
              <a:t>Stars and Forks</a:t>
            </a:r>
            <a:endParaRPr sz="2200">
              <a:solidFill>
                <a:srgbClr val="FF0000"/>
              </a:solidFill>
            </a:endParaRPr>
          </a:p>
        </p:txBody>
      </p:sp>
      <p:sp>
        <p:nvSpPr>
          <p:cNvPr id="117" name="Google Shape;117;g34323201f11_2_35"/>
          <p:cNvSpPr/>
          <p:nvPr/>
        </p:nvSpPr>
        <p:spPr>
          <a:xfrm>
            <a:off x="6498825" y="540125"/>
            <a:ext cx="2407500" cy="2079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34323201f11_2_35"/>
          <p:cNvSpPr txBox="1"/>
          <p:nvPr>
            <p:ph idx="4294967295" type="subTitle"/>
          </p:nvPr>
        </p:nvSpPr>
        <p:spPr>
          <a:xfrm>
            <a:off x="4389700" y="856025"/>
            <a:ext cx="19740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>
                <a:solidFill>
                  <a:srgbClr val="980000"/>
                </a:solidFill>
              </a:rPr>
              <a:t>Descriptions, </a:t>
            </a:r>
            <a:endParaRPr b="1" sz="2200">
              <a:solidFill>
                <a:srgbClr val="980000"/>
              </a:solidFill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>
                <a:solidFill>
                  <a:srgbClr val="980000"/>
                </a:solidFill>
              </a:rPr>
              <a:t>Links, </a:t>
            </a:r>
            <a:endParaRPr b="1" sz="2200">
              <a:solidFill>
                <a:srgbClr val="980000"/>
              </a:solidFill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>
                <a:solidFill>
                  <a:srgbClr val="980000"/>
                </a:solidFill>
              </a:rPr>
              <a:t>Keywords</a:t>
            </a:r>
            <a:endParaRPr sz="2200">
              <a:solidFill>
                <a:srgbClr val="980000"/>
              </a:solidFill>
            </a:endParaRPr>
          </a:p>
        </p:txBody>
      </p:sp>
      <p:sp>
        <p:nvSpPr>
          <p:cNvPr id="119" name="Google Shape;119;g34323201f11_2_35"/>
          <p:cNvSpPr/>
          <p:nvPr/>
        </p:nvSpPr>
        <p:spPr>
          <a:xfrm>
            <a:off x="6498825" y="4660800"/>
            <a:ext cx="2407500" cy="960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34323201f11_2_35"/>
          <p:cNvSpPr txBox="1"/>
          <p:nvPr>
            <p:ph idx="4294967295" type="subTitle"/>
          </p:nvPr>
        </p:nvSpPr>
        <p:spPr>
          <a:xfrm>
            <a:off x="2997100" y="4856550"/>
            <a:ext cx="33666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>
                <a:solidFill>
                  <a:srgbClr val="9900FF"/>
                </a:solidFill>
              </a:rPr>
              <a:t>Releases and Versions</a:t>
            </a:r>
            <a:endParaRPr sz="2200">
              <a:solidFill>
                <a:srgbClr val="9900FF"/>
              </a:solidFill>
            </a:endParaRPr>
          </a:p>
        </p:txBody>
      </p:sp>
      <p:sp>
        <p:nvSpPr>
          <p:cNvPr id="121" name="Google Shape;121;g34323201f11_2_35"/>
          <p:cNvSpPr/>
          <p:nvPr/>
        </p:nvSpPr>
        <p:spPr>
          <a:xfrm>
            <a:off x="337800" y="848600"/>
            <a:ext cx="2024700" cy="6009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g34323201f11_3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1100"/>
            <a:ext cx="5295677" cy="655320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34323201f11_3_4"/>
          <p:cNvSpPr txBox="1"/>
          <p:nvPr>
            <p:ph idx="4294967295" type="subTitle"/>
          </p:nvPr>
        </p:nvSpPr>
        <p:spPr>
          <a:xfrm>
            <a:off x="5601925" y="3144750"/>
            <a:ext cx="33666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>
                <a:solidFill>
                  <a:srgbClr val="9900FF"/>
                </a:solidFill>
              </a:rPr>
              <a:t>README.MD</a:t>
            </a:r>
            <a:endParaRPr b="1" sz="2200">
              <a:solidFill>
                <a:srgbClr val="9900FF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>
                <a:solidFill>
                  <a:srgbClr val="9900FF"/>
                </a:solidFill>
              </a:rPr>
              <a:t>Markdown Syntax</a:t>
            </a:r>
            <a:endParaRPr b="1" sz="2200">
              <a:solidFill>
                <a:srgbClr val="9900FF"/>
              </a:solidFill>
            </a:endParaRPr>
          </a:p>
        </p:txBody>
      </p:sp>
      <p:sp>
        <p:nvSpPr>
          <p:cNvPr id="129" name="Google Shape;129;g34323201f11_3_4"/>
          <p:cNvSpPr txBox="1"/>
          <p:nvPr/>
        </p:nvSpPr>
        <p:spPr>
          <a:xfrm>
            <a:off x="63675" y="6457800"/>
            <a:ext cx="523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Markdown: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https://www.markdownguide.org/basic-syntax/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g34323201f11_3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964959" cy="655320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34323201f11_3_16"/>
          <p:cNvSpPr txBox="1"/>
          <p:nvPr>
            <p:ph idx="4294967295" type="subTitle"/>
          </p:nvPr>
        </p:nvSpPr>
        <p:spPr>
          <a:xfrm>
            <a:off x="1643825" y="1852475"/>
            <a:ext cx="33666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>
                <a:solidFill>
                  <a:srgbClr val="0B5394"/>
                </a:solidFill>
              </a:rPr>
              <a:t>Branches</a:t>
            </a:r>
            <a:endParaRPr b="1" sz="2200">
              <a:solidFill>
                <a:srgbClr val="980000"/>
              </a:solidFill>
            </a:endParaRPr>
          </a:p>
        </p:txBody>
      </p:sp>
      <p:sp>
        <p:nvSpPr>
          <p:cNvPr id="137" name="Google Shape;137;g34323201f11_3_16"/>
          <p:cNvSpPr/>
          <p:nvPr/>
        </p:nvSpPr>
        <p:spPr>
          <a:xfrm>
            <a:off x="185175" y="584050"/>
            <a:ext cx="2279100" cy="3724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g34323201f11_3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913298" cy="655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34323201f11_3_22"/>
          <p:cNvSpPr txBox="1"/>
          <p:nvPr>
            <p:ph idx="4294967295" type="subTitle"/>
          </p:nvPr>
        </p:nvSpPr>
        <p:spPr>
          <a:xfrm>
            <a:off x="1643825" y="1852475"/>
            <a:ext cx="33666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>
                <a:solidFill>
                  <a:srgbClr val="0B5394"/>
                </a:solidFill>
              </a:rPr>
              <a:t>Tags</a:t>
            </a:r>
            <a:endParaRPr b="1" sz="2200">
              <a:solidFill>
                <a:srgbClr val="980000"/>
              </a:solidFill>
            </a:endParaRPr>
          </a:p>
        </p:txBody>
      </p:sp>
      <p:sp>
        <p:nvSpPr>
          <p:cNvPr id="145" name="Google Shape;145;g34323201f11_3_22"/>
          <p:cNvSpPr/>
          <p:nvPr/>
        </p:nvSpPr>
        <p:spPr>
          <a:xfrm>
            <a:off x="185175" y="584050"/>
            <a:ext cx="2279100" cy="3724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g34323201f11_3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3" cy="344455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34323201f11_3_32"/>
          <p:cNvSpPr txBox="1"/>
          <p:nvPr>
            <p:ph idx="4294967295" type="subTitle"/>
          </p:nvPr>
        </p:nvSpPr>
        <p:spPr>
          <a:xfrm>
            <a:off x="1943550" y="4528500"/>
            <a:ext cx="52569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200">
                <a:solidFill>
                  <a:srgbClr val="FF0000"/>
                </a:solidFill>
              </a:rPr>
              <a:t>Issues, Pull Requests, Projects</a:t>
            </a:r>
            <a:endParaRPr b="1" sz="2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2008-01-28T19:49:47Z</dcterms:created>
  <dc:creator>user</dc:creator>
</cp:coreProperties>
</file>